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2" r:id="rId1"/>
  </p:sldMasterIdLst>
  <p:notesMasterIdLst>
    <p:notesMasterId r:id="rId30"/>
  </p:notesMasterIdLst>
  <p:sldIdLst>
    <p:sldId id="264" r:id="rId2"/>
    <p:sldId id="260" r:id="rId3"/>
    <p:sldId id="258" r:id="rId4"/>
    <p:sldId id="262" r:id="rId5"/>
    <p:sldId id="263" r:id="rId6"/>
    <p:sldId id="265" r:id="rId7"/>
    <p:sldId id="268" r:id="rId8"/>
    <p:sldId id="269" r:id="rId9"/>
    <p:sldId id="267" r:id="rId10"/>
    <p:sldId id="266" r:id="rId11"/>
    <p:sldId id="270" r:id="rId12"/>
    <p:sldId id="271" r:id="rId13"/>
    <p:sldId id="272" r:id="rId14"/>
    <p:sldId id="273" r:id="rId15"/>
    <p:sldId id="274" r:id="rId16"/>
    <p:sldId id="275" r:id="rId17"/>
    <p:sldId id="279" r:id="rId18"/>
    <p:sldId id="276" r:id="rId19"/>
    <p:sldId id="277" r:id="rId20"/>
    <p:sldId id="278" r:id="rId21"/>
    <p:sldId id="286" r:id="rId22"/>
    <p:sldId id="287" r:id="rId23"/>
    <p:sldId id="285" r:id="rId24"/>
    <p:sldId id="288" r:id="rId25"/>
    <p:sldId id="290" r:id="rId26"/>
    <p:sldId id="289" r:id="rId27"/>
    <p:sldId id="283" r:id="rId28"/>
    <p:sldId id="28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97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14" y="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422BC-F816-401F-8667-7754E53238D7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9931BA61-50F8-4C47-8B7D-2E45C116E1A6}">
      <dgm:prSet phldrT="[Text]" phldr="1"/>
      <dgm:spPr/>
      <dgm:t>
        <a:bodyPr/>
        <a:lstStyle/>
        <a:p>
          <a:endParaRPr lang="en-US" dirty="0"/>
        </a:p>
      </dgm:t>
    </dgm:pt>
    <dgm:pt modelId="{51BF33C9-9EF5-42A4-ACCE-35D01187C7B6}" type="parTrans" cxnId="{A3370F24-C0A3-496F-8EDB-B7EA7B1D75E3}">
      <dgm:prSet/>
      <dgm:spPr/>
      <dgm:t>
        <a:bodyPr/>
        <a:lstStyle/>
        <a:p>
          <a:endParaRPr lang="en-US"/>
        </a:p>
      </dgm:t>
    </dgm:pt>
    <dgm:pt modelId="{796E098C-5CA5-4061-B0D3-D8318A95AD06}" type="sibTrans" cxnId="{A3370F24-C0A3-496F-8EDB-B7EA7B1D75E3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</dgm:spPr>
      <dgm:t>
        <a:bodyPr/>
        <a:lstStyle/>
        <a:p>
          <a:endParaRPr lang="en-US"/>
        </a:p>
      </dgm:t>
    </dgm:pt>
    <dgm:pt modelId="{2CB8C9B7-CF23-4927-B2BA-F06203705730}" type="pres">
      <dgm:prSet presAssocID="{322422BC-F816-401F-8667-7754E53238D7}" presName="Name0" presStyleCnt="0">
        <dgm:presLayoutVars>
          <dgm:chMax val="7"/>
          <dgm:chPref val="7"/>
          <dgm:dir/>
        </dgm:presLayoutVars>
      </dgm:prSet>
      <dgm:spPr/>
    </dgm:pt>
    <dgm:pt modelId="{89941F6E-4F66-4A42-BC74-9EED0A80375C}" type="pres">
      <dgm:prSet presAssocID="{322422BC-F816-401F-8667-7754E53238D7}" presName="Name1" presStyleCnt="0"/>
      <dgm:spPr/>
    </dgm:pt>
    <dgm:pt modelId="{A25CEDFD-6E5F-41A6-BA8E-D5217FDBC311}" type="pres">
      <dgm:prSet presAssocID="{796E098C-5CA5-4061-B0D3-D8318A95AD06}" presName="picture_1" presStyleCnt="0"/>
      <dgm:spPr/>
    </dgm:pt>
    <dgm:pt modelId="{9B543B96-26CA-4B7F-B29A-ECD81AEC679C}" type="pres">
      <dgm:prSet presAssocID="{796E098C-5CA5-4061-B0D3-D8318A95AD06}" presName="pictureRepeatNode" presStyleLbl="alignImgPlace1" presStyleIdx="0" presStyleCnt="1" custScaleX="200000" custScaleY="205412" custLinFactNeighborY="7712"/>
      <dgm:spPr/>
    </dgm:pt>
    <dgm:pt modelId="{D9F80F81-4629-4D87-AA46-44A593045AE3}" type="pres">
      <dgm:prSet presAssocID="{9931BA61-50F8-4C47-8B7D-2E45C116E1A6}" presName="text_1" presStyleLbl="node1" presStyleIdx="0" presStyleCnt="0">
        <dgm:presLayoutVars>
          <dgm:bulletEnabled val="1"/>
        </dgm:presLayoutVars>
      </dgm:prSet>
      <dgm:spPr/>
    </dgm:pt>
  </dgm:ptLst>
  <dgm:cxnLst>
    <dgm:cxn modelId="{A8CCF110-CCE3-4BA5-BFD3-09C7E81E1B05}" type="presOf" srcId="{796E098C-5CA5-4061-B0D3-D8318A95AD06}" destId="{9B543B96-26CA-4B7F-B29A-ECD81AEC679C}" srcOrd="0" destOrd="0" presId="urn:microsoft.com/office/officeart/2008/layout/CircularPictureCallout"/>
    <dgm:cxn modelId="{F963D4E3-A4A6-4936-A03D-F8AAD261D6DF}" type="presOf" srcId="{322422BC-F816-401F-8667-7754E53238D7}" destId="{2CB8C9B7-CF23-4927-B2BA-F06203705730}" srcOrd="0" destOrd="0" presId="urn:microsoft.com/office/officeart/2008/layout/CircularPictureCallout"/>
    <dgm:cxn modelId="{409AA6BA-1DF9-46A0-A313-923EEC5B747A}" type="presOf" srcId="{9931BA61-50F8-4C47-8B7D-2E45C116E1A6}" destId="{D9F80F81-4629-4D87-AA46-44A593045AE3}" srcOrd="0" destOrd="0" presId="urn:microsoft.com/office/officeart/2008/layout/CircularPictureCallout"/>
    <dgm:cxn modelId="{A3370F24-C0A3-496F-8EDB-B7EA7B1D75E3}" srcId="{322422BC-F816-401F-8667-7754E53238D7}" destId="{9931BA61-50F8-4C47-8B7D-2E45C116E1A6}" srcOrd="0" destOrd="0" parTransId="{51BF33C9-9EF5-42A4-ACCE-35D01187C7B6}" sibTransId="{796E098C-5CA5-4061-B0D3-D8318A95AD06}"/>
    <dgm:cxn modelId="{8AB735AD-0727-4263-9F11-75D0C64D0D66}" type="presParOf" srcId="{2CB8C9B7-CF23-4927-B2BA-F06203705730}" destId="{89941F6E-4F66-4A42-BC74-9EED0A80375C}" srcOrd="0" destOrd="0" presId="urn:microsoft.com/office/officeart/2008/layout/CircularPictureCallout"/>
    <dgm:cxn modelId="{C78B71BA-3D46-436D-A459-587AF6607531}" type="presParOf" srcId="{89941F6E-4F66-4A42-BC74-9EED0A80375C}" destId="{A25CEDFD-6E5F-41A6-BA8E-D5217FDBC311}" srcOrd="0" destOrd="0" presId="urn:microsoft.com/office/officeart/2008/layout/CircularPictureCallout"/>
    <dgm:cxn modelId="{D8E73E61-20A8-48A1-9983-D2AB61FD73D4}" type="presParOf" srcId="{A25CEDFD-6E5F-41A6-BA8E-D5217FDBC311}" destId="{9B543B96-26CA-4B7F-B29A-ECD81AEC679C}" srcOrd="0" destOrd="0" presId="urn:microsoft.com/office/officeart/2008/layout/CircularPictureCallout"/>
    <dgm:cxn modelId="{D31C307D-DFBB-4CCD-BA51-DDB4AAC430BB}" type="presParOf" srcId="{89941F6E-4F66-4A42-BC74-9EED0A80375C}" destId="{D9F80F81-4629-4D87-AA46-44A593045AE3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543B96-26CA-4B7F-B29A-ECD81AEC679C}">
      <dsp:nvSpPr>
        <dsp:cNvPr id="0" name=""/>
        <dsp:cNvSpPr/>
      </dsp:nvSpPr>
      <dsp:spPr>
        <a:xfrm>
          <a:off x="0" y="623366"/>
          <a:ext cx="5328444" cy="547263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4000" b="-24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F80F81-4629-4D87-AA46-44A593045AE3}">
      <dsp:nvSpPr>
        <dsp:cNvPr id="0" name=""/>
        <dsp:cNvSpPr/>
      </dsp:nvSpPr>
      <dsp:spPr>
        <a:xfrm>
          <a:off x="1811670" y="3236808"/>
          <a:ext cx="1705102" cy="879193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900" kern="1200" dirty="0"/>
        </a:p>
      </dsp:txBody>
      <dsp:txXfrm>
        <a:off x="1811670" y="3236808"/>
        <a:ext cx="1705102" cy="8791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1A34F4-1004-4A79-8E9E-FCFF16A5B99A}" type="datetimeFigureOut">
              <a:rPr lang="bg-BG" smtClean="0"/>
              <a:t>4.3.2021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708A0-0261-4577-BAAE-D892AC1D1D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98003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708A0-0261-4577-BAAE-D892AC1D1D96}" type="slidenum">
              <a:rPr lang="bg-BG" smtClean="0"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20066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C708A0-0261-4577-BAAE-D892AC1D1D96}" type="slidenum">
              <a:rPr lang="bg-BG" smtClean="0"/>
              <a:t>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89171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125-6E94-4F62-B574-8081DDB48ACC}" type="datetimeFigureOut">
              <a:rPr lang="en-PH" smtClean="0"/>
              <a:t>04/03/2021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F905-87A3-47F5-A7DA-2607F4C9EBC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450592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125-6E94-4F62-B574-8081DDB48ACC}" type="datetimeFigureOut">
              <a:rPr lang="en-PH" smtClean="0"/>
              <a:t>04/03/2021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F905-87A3-47F5-A7DA-2607F4C9EBC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335727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125-6E94-4F62-B574-8081DDB48ACC}" type="datetimeFigureOut">
              <a:rPr lang="en-PH" smtClean="0"/>
              <a:t>04/03/2021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F905-87A3-47F5-A7DA-2607F4C9EBC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349248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125-6E94-4F62-B574-8081DDB48ACC}" type="datetimeFigureOut">
              <a:rPr lang="en-PH" smtClean="0"/>
              <a:t>04/03/2021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F905-87A3-47F5-A7DA-2607F4C9EBC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52514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125-6E94-4F62-B574-8081DDB48ACC}" type="datetimeFigureOut">
              <a:rPr lang="en-PH" smtClean="0"/>
              <a:t>04/03/2021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F905-87A3-47F5-A7DA-2607F4C9EBC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716656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125-6E94-4F62-B574-8081DDB48ACC}" type="datetimeFigureOut">
              <a:rPr lang="en-PH" smtClean="0"/>
              <a:t>04/03/2021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F905-87A3-47F5-A7DA-2607F4C9EBC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373017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125-6E94-4F62-B574-8081DDB48ACC}" type="datetimeFigureOut">
              <a:rPr lang="en-PH" smtClean="0"/>
              <a:t>04/03/2021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F905-87A3-47F5-A7DA-2607F4C9EBC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7192299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125-6E94-4F62-B574-8081DDB48ACC}" type="datetimeFigureOut">
              <a:rPr lang="en-PH" smtClean="0"/>
              <a:t>04/03/2021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F905-87A3-47F5-A7DA-2607F4C9EBC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6240211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125-6E94-4F62-B574-8081DDB48ACC}" type="datetimeFigureOut">
              <a:rPr lang="en-PH" smtClean="0"/>
              <a:t>04/03/2021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F905-87A3-47F5-A7DA-2607F4C9EBC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213408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125-6E94-4F62-B574-8081DDB48ACC}" type="datetimeFigureOut">
              <a:rPr lang="en-PH" smtClean="0"/>
              <a:pPr/>
              <a:t>04/03/2021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F905-87A3-47F5-A7DA-2607F4C9EBCC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683892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125-6E94-4F62-B574-8081DDB48ACC}" type="datetimeFigureOut">
              <a:rPr lang="en-PH" smtClean="0"/>
              <a:pPr/>
              <a:t>04/03/2021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F905-87A3-47F5-A7DA-2607F4C9EBCC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3574381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125-6E94-4F62-B574-8081DDB48ACC}" type="datetimeFigureOut">
              <a:rPr lang="en-PH" smtClean="0"/>
              <a:pPr/>
              <a:t>04/03/2021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F905-87A3-47F5-A7DA-2607F4C9EBCC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1602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125-6E94-4F62-B574-8081DDB48ACC}" type="datetimeFigureOut">
              <a:rPr lang="en-PH" smtClean="0"/>
              <a:pPr/>
              <a:t>04/03/2021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F905-87A3-47F5-A7DA-2607F4C9EBCC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38887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125-6E94-4F62-B574-8081DDB48ACC}" type="datetimeFigureOut">
              <a:rPr lang="en-PH" smtClean="0"/>
              <a:pPr/>
              <a:t>04/03/2021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F905-87A3-47F5-A7DA-2607F4C9EBCC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985507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125-6E94-4F62-B574-8081DDB48ACC}" type="datetimeFigureOut">
              <a:rPr lang="en-PH" smtClean="0"/>
              <a:pPr/>
              <a:t>04/03/2021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F905-87A3-47F5-A7DA-2607F4C9EBCC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2345877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125-6E94-4F62-B574-8081DDB48ACC}" type="datetimeFigureOut">
              <a:rPr lang="en-PH" smtClean="0"/>
              <a:t>04/03/2021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F905-87A3-47F5-A7DA-2607F4C9EBC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4979401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C125-6E94-4F62-B574-8081DDB48ACC}" type="datetimeFigureOut">
              <a:rPr lang="en-PH" smtClean="0"/>
              <a:t>04/03/2021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AF905-87A3-47F5-A7DA-2607F4C9EBCC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936237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AC125-6E94-4F62-B574-8081DDB48ACC}" type="datetimeFigureOut">
              <a:rPr lang="en-PH" smtClean="0"/>
              <a:pPr/>
              <a:t>04/03/2021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AF905-87A3-47F5-A7DA-2607F4C9EBCC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979234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  <p:sldLayoutId id="2147484104" r:id="rId12"/>
    <p:sldLayoutId id="2147484105" r:id="rId13"/>
    <p:sldLayoutId id="2147484106" r:id="rId14"/>
    <p:sldLayoutId id="2147484107" r:id="rId15"/>
    <p:sldLayoutId id="2147484108" r:id="rId16"/>
    <p:sldLayoutId id="214748410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hyperlink" Target="http://www.snejana-ianeva.org/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nejana-ianeva.org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snejana-ianeva.org/" TargetMode="Externa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snejana-ianeva.org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5250" y="2667000"/>
            <a:ext cx="6686550" cy="1066800"/>
          </a:xfrm>
        </p:spPr>
        <p:txBody>
          <a:bodyPr>
            <a:normAutofit fontScale="90000"/>
          </a:bodyPr>
          <a:lstStyle/>
          <a:p>
            <a:pPr algn="l"/>
            <a:r>
              <a:rPr lang="bg-BG" sz="5800" dirty="0" smtClean="0"/>
              <a:t>Снежана Янева</a:t>
            </a:r>
            <a:endParaRPr lang="bg-BG" sz="58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5919910"/>
              </p:ext>
            </p:extLst>
          </p:nvPr>
        </p:nvGraphicFramePr>
        <p:xfrm>
          <a:off x="6705600" y="304800"/>
          <a:ext cx="5328444" cy="6308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52400" y="3955473"/>
            <a:ext cx="6553200" cy="914400"/>
          </a:xfrm>
        </p:spPr>
        <p:txBody>
          <a:bodyPr>
            <a:noAutofit/>
          </a:bodyPr>
          <a:lstStyle/>
          <a:p>
            <a:r>
              <a:rPr lang="bg-BG" sz="3600" dirty="0" smtClean="0"/>
              <a:t>69 години от рождението ѝ</a:t>
            </a:r>
            <a:endParaRPr lang="bg-BG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1562100" y="219045"/>
            <a:ext cx="906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/>
              <a:t>РЕГИОНАЛНА БИБЛИОТЕКА „ПЕТКО Р. СЛАВЕЙКОВ“ ГР. ВЕЛИКО ТЪРНОВО</a:t>
            </a:r>
            <a:endParaRPr lang="bg-BG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9050" y="6482500"/>
            <a:ext cx="9048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i="1" dirty="0" smtClean="0">
                <a:latin typeface="+mj-lt"/>
              </a:rPr>
              <a:t>Мемориална страница „Снежана Янева“    </a:t>
            </a:r>
            <a:r>
              <a:rPr lang="en-US" b="1" i="1" dirty="0"/>
              <a:t> </a:t>
            </a:r>
            <a:r>
              <a:rPr lang="en-US" b="1" i="1" dirty="0" smtClean="0">
                <a:hlinkClick r:id="rId7"/>
              </a:rPr>
              <a:t>www.snejana-ianeva.org</a:t>
            </a:r>
            <a:endParaRPr lang="bg-BG" b="1" i="1" dirty="0">
              <a:latin typeface="+mj-l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85672"/>
            <a:ext cx="914400" cy="102815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771525" y="3886200"/>
            <a:ext cx="5334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4868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7000">
        <p14:reveal/>
      </p:transition>
    </mc:Choice>
    <mc:Fallback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69674"/>
            <a:ext cx="3665017" cy="5118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191000" y="1351508"/>
            <a:ext cx="7543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sz="2200" dirty="0"/>
              <a:t>Снежана Янева е родена през 1952 г. на 8 март, Международния ден на жената. </a:t>
            </a:r>
            <a:r>
              <a:rPr lang="ru-RU" sz="2200" dirty="0"/>
              <a:t>Израснала е в Ди­митровград в </a:t>
            </a:r>
            <a:r>
              <a:rPr lang="ru-RU" sz="2200" dirty="0" smtClean="0"/>
              <a:t>задружно </a:t>
            </a:r>
            <a:r>
              <a:rPr lang="ru-RU" sz="2200" dirty="0"/>
              <a:t>семейство – баща ѝ е известен адвокат и общественик, майка ѝ е дъл­гогодишен служител в съда. Снежана расте сред книгите на голямата лична библиотека на семей­ството и започва да чете на 4</a:t>
            </a:r>
            <a:r>
              <a:rPr lang="ru-RU" sz="2200" dirty="0" smtClean="0"/>
              <a:t>­ годишна </a:t>
            </a:r>
            <a:r>
              <a:rPr lang="ru-RU" sz="2200" dirty="0"/>
              <a:t>възраст. </a:t>
            </a:r>
            <a:r>
              <a:rPr lang="ru-RU" sz="2200" dirty="0"/>
              <a:t>Така любовта към книгите и знанието я формират още в детските години като човек отворен към света и хората. </a:t>
            </a:r>
            <a:r>
              <a:rPr lang="ru-RU" sz="2200" dirty="0"/>
              <a:t>Възпитана на книжовност и родолюбие, тя продължава тези традиции, работейки цял живот всеотдайно за развитието и авторитета на българ­ската култура у нас и по света</a:t>
            </a:r>
            <a:r>
              <a:rPr lang="ru-RU" sz="2200" dirty="0" smtClean="0"/>
              <a:t>.</a:t>
            </a:r>
            <a:endParaRPr lang="ru-RU" sz="2200" dirty="0"/>
          </a:p>
        </p:txBody>
      </p:sp>
      <p:sp>
        <p:nvSpPr>
          <p:cNvPr id="13" name="TextBox 12"/>
          <p:cNvSpPr txBox="1"/>
          <p:nvPr/>
        </p:nvSpPr>
        <p:spPr>
          <a:xfrm>
            <a:off x="3505200" y="6519446"/>
            <a:ext cx="868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повече информация Мемориална страница „Снежана Янева“    </a:t>
            </a:r>
            <a:r>
              <a:rPr lang="en-US" sz="1600" b="1" i="1" dirty="0"/>
              <a:t> 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www.snejana-ianeva.org</a:t>
            </a:r>
            <a:endParaRPr lang="bg-BG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5866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3000">
        <p:fade/>
      </p:transition>
    </mc:Choice>
    <mc:Fallback>
      <p:transition spd="slow" advTm="2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416549"/>
            <a:ext cx="355600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327" y="3195747"/>
            <a:ext cx="3556000" cy="32202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04800" y="474345"/>
            <a:ext cx="75438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sz="2100" dirty="0"/>
              <a:t>Отлична ученичка в началното училище и про-гимназията в родния си град, тя завършва с отличие гимназията с преподаване на английски език в Пловдив през 1971 г. Съучениците ѝ я помнят като душата на компанията, духовита, весела и пълна с енергия, любознателна, борбена, пряма и доброжелателна.</a:t>
            </a:r>
          </a:p>
          <a:p>
            <a:pPr indent="360000" algn="just"/>
            <a:endParaRPr lang="ru-RU" sz="2100" dirty="0"/>
          </a:p>
          <a:p>
            <a:pPr indent="360000" algn="just"/>
            <a:r>
              <a:rPr lang="ru-RU" sz="2100" dirty="0"/>
              <a:t>От 1971 до 1975 г. е студентка в Софийския университет „Св. Климент Охридски“. Завършва успешно две специалности – Английски език и литература и Библиография и библиотекознание. Втората специалност определя професионалния ѝ път.</a:t>
            </a:r>
          </a:p>
          <a:p>
            <a:pPr indent="360000" algn="just"/>
            <a:endParaRPr lang="ru-RU" sz="2100" dirty="0"/>
          </a:p>
          <a:p>
            <a:pPr indent="360000" algn="just"/>
            <a:r>
              <a:rPr lang="ru-RU" sz="2100" dirty="0"/>
              <a:t>Започва работа в отдел „Периодика“ на Университетската библиотека в края на 70-те години, където участва във въвеждането и прилагането на информационните технологии в библиотечното дело. От 1984 г. е началник на отдела.</a:t>
            </a:r>
            <a:endParaRPr lang="bg-BG" sz="2100" dirty="0"/>
          </a:p>
        </p:txBody>
      </p:sp>
      <p:sp>
        <p:nvSpPr>
          <p:cNvPr id="6" name="TextBox 5"/>
          <p:cNvSpPr txBox="1"/>
          <p:nvPr/>
        </p:nvSpPr>
        <p:spPr>
          <a:xfrm>
            <a:off x="3505200" y="6519446"/>
            <a:ext cx="868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повече информация Мемориална страница „Снежана Янева“    </a:t>
            </a:r>
            <a:r>
              <a:rPr lang="en-US" sz="1600" b="1" i="1" dirty="0"/>
              <a:t> 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www.snejana-ianeva.org</a:t>
            </a:r>
            <a:endParaRPr lang="bg-BG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4807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25000">
        <p:fade/>
      </p:transition>
    </mc:Choice>
    <mc:Fallback>
      <p:transition spd="slow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776712"/>
            <a:ext cx="3549479" cy="3395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81000" y="170557"/>
            <a:ext cx="11506199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sz="2100" dirty="0"/>
              <a:t>През 1992 г. с конкурс започва работа в Посол­ството на САЩ в София и скоро става директор на Информационния център. В продължение на близо 27 години работи успешно за развитие на нов тип отношения на взаимно опознаване, разбирателство и уважение между българския и американския на­ род и гражданското общество в двете страни. Мно­гобройните награди и отличия на Посолството на САЩ в България и Държавния департамент, на не­ правителствени и други институции и организации в САЩ и в България свидетелстват за нейния висок професионализъм и принос в това трудно дело.</a:t>
            </a:r>
            <a:endParaRPr lang="bg-BG" sz="2100" dirty="0"/>
          </a:p>
        </p:txBody>
      </p:sp>
      <p:sp>
        <p:nvSpPr>
          <p:cNvPr id="4" name="TextBox 3"/>
          <p:cNvSpPr txBox="1"/>
          <p:nvPr/>
        </p:nvSpPr>
        <p:spPr>
          <a:xfrm>
            <a:off x="4267200" y="2525048"/>
            <a:ext cx="7619999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sz="2100" dirty="0"/>
              <a:t>С нейно съдействие над 40 български библиотечни специалисти посетиха американски библиотеки, участваха в обмяна на опит и в годишните конференции на Американската библиотечна асоциация (ALA). Под нейно ръководство беше осъществено създаването на мрежа от 14 Американски центрове и кътове в обществени библиотеки в цялата страна. Неин принос e ползотворното професионално сътрудничество с Американската библиотечна асоциация, в резултат на което бяха реализирани множество съвместни проекти, сред които Sister Libraries, ABLE, Националните библиотечни седмици. </a:t>
            </a:r>
            <a:endParaRPr lang="bg-BG" sz="2100" dirty="0"/>
          </a:p>
        </p:txBody>
      </p:sp>
      <p:sp>
        <p:nvSpPr>
          <p:cNvPr id="6" name="TextBox 5"/>
          <p:cNvSpPr txBox="1"/>
          <p:nvPr/>
        </p:nvSpPr>
        <p:spPr>
          <a:xfrm>
            <a:off x="3505200" y="6519446"/>
            <a:ext cx="868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повече информация Мемориална страница „Снежана Янева“    </a:t>
            </a:r>
            <a:r>
              <a:rPr lang="en-US" sz="1600" b="1" i="1" dirty="0"/>
              <a:t> 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www.snejana-ianeva.org</a:t>
            </a:r>
            <a:endParaRPr lang="bg-BG" sz="1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9677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40000">
        <p:fade/>
      </p:transition>
    </mc:Choice>
    <mc:Fallback>
      <p:transition spd="slow" advTm="4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3007519"/>
            <a:ext cx="9001462" cy="842963"/>
          </a:xfrm>
        </p:spPr>
        <p:txBody>
          <a:bodyPr/>
          <a:lstStyle/>
          <a:p>
            <a:r>
              <a:rPr lang="bg-BG" dirty="0" smtClean="0"/>
              <a:t>Спомени</a:t>
            </a:r>
            <a:endParaRPr lang="bg-BG" dirty="0"/>
          </a:p>
        </p:txBody>
      </p:sp>
      <p:grpSp>
        <p:nvGrpSpPr>
          <p:cNvPr id="9" name="Group 8"/>
          <p:cNvGrpSpPr/>
          <p:nvPr/>
        </p:nvGrpSpPr>
        <p:grpSpPr>
          <a:xfrm>
            <a:off x="1595269" y="2612996"/>
            <a:ext cx="9001462" cy="1632009"/>
            <a:chOff x="1595269" y="2612995"/>
            <a:chExt cx="9001462" cy="163200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5269" y="2612995"/>
              <a:ext cx="2142636" cy="1632008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8454095" y="2612996"/>
              <a:ext cx="2142636" cy="16320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3587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861" y="0"/>
            <a:ext cx="4554279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4661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6000">
        <p14:reveal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76200"/>
            <a:ext cx="10058400" cy="670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5253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81966"/>
            <a:ext cx="10058400" cy="6694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2919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76200"/>
            <a:ext cx="10058400" cy="670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5304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570" y="0"/>
            <a:ext cx="915286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742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81966"/>
            <a:ext cx="10058400" cy="6694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3044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81966"/>
            <a:ext cx="10058400" cy="6694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9126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373" y="0"/>
            <a:ext cx="8167255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8041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570" y="0"/>
            <a:ext cx="915286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8255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66" y="73686"/>
            <a:ext cx="10050868" cy="67106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2932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81966"/>
            <a:ext cx="10058400" cy="6694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9350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90578"/>
            <a:ext cx="10058400" cy="66768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246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60552"/>
            <a:ext cx="10058400" cy="6136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7236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0397"/>
            <a:ext cx="10058400" cy="6797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2268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06601"/>
            <a:ext cx="10058400" cy="66447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3554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10" y="229485"/>
            <a:ext cx="10835580" cy="63990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6373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48" y="497409"/>
            <a:ext cx="11182704" cy="5863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1156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2" t="2222" r="12499" b="12222"/>
          <a:stretch/>
        </p:blipFill>
        <p:spPr>
          <a:xfrm>
            <a:off x="1981200" y="93847"/>
            <a:ext cx="8229600" cy="6670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9109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589" y="0"/>
            <a:ext cx="5134823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9990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15" y="81000"/>
            <a:ext cx="10042570" cy="669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4319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80"/>
          <a:stretch/>
        </p:blipFill>
        <p:spPr>
          <a:xfrm>
            <a:off x="1173364" y="81000"/>
            <a:ext cx="9845273" cy="669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9766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76200"/>
            <a:ext cx="10058400" cy="670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7572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063" y="0"/>
            <a:ext cx="4829875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9011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000">
        <p:fade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742332"/>
      </a:dk2>
      <a:lt2>
        <a:srgbClr val="EE91A0"/>
      </a:lt2>
      <a:accent1>
        <a:srgbClr val="E03754"/>
      </a:accent1>
      <a:accent2>
        <a:srgbClr val="E86C2E"/>
      </a:accent2>
      <a:accent3>
        <a:srgbClr val="DAB250"/>
      </a:accent3>
      <a:accent4>
        <a:srgbClr val="60C4AA"/>
      </a:accent4>
      <a:accent5>
        <a:srgbClr val="51A9DB"/>
      </a:accent5>
      <a:accent6>
        <a:srgbClr val="976AC9"/>
      </a:accent6>
      <a:hlink>
        <a:srgbClr val="D5445E"/>
      </a:hlink>
      <a:folHlink>
        <a:srgbClr val="E17C8E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6B2E858E-683F-40D9-B4CB-284D097F3AC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1979</TotalTime>
  <Words>498</Words>
  <Application>Microsoft Office PowerPoint</Application>
  <PresentationFormat>Widescreen</PresentationFormat>
  <Paragraphs>18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Bookman Old Style</vt:lpstr>
      <vt:lpstr>Calibri</vt:lpstr>
      <vt:lpstr>Rockwell</vt:lpstr>
      <vt:lpstr>Damask</vt:lpstr>
      <vt:lpstr>Снежана Янева</vt:lpstr>
      <vt:lpstr>PowerPoint Presentation</vt:lpstr>
      <vt:lpstr>PowerPoint Presentation</vt:lpstr>
      <vt:lpstr>PowerPoint Presentation</vt:lpstr>
      <vt:lpstr>Спомени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marina</dc:creator>
  <cp:lastModifiedBy>Windows User</cp:lastModifiedBy>
  <cp:revision>61</cp:revision>
  <dcterms:created xsi:type="dcterms:W3CDTF">2012-11-22T11:43:17Z</dcterms:created>
  <dcterms:modified xsi:type="dcterms:W3CDTF">2021-03-05T14:05:29Z</dcterms:modified>
</cp:coreProperties>
</file>